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38" r:id="rId2"/>
    <p:sldId id="296" r:id="rId3"/>
    <p:sldId id="288" r:id="rId4"/>
    <p:sldId id="299" r:id="rId5"/>
    <p:sldId id="298" r:id="rId6"/>
    <p:sldId id="290" r:id="rId7"/>
    <p:sldId id="301" r:id="rId8"/>
    <p:sldId id="300" r:id="rId9"/>
    <p:sldId id="302" r:id="rId10"/>
    <p:sldId id="303" r:id="rId11"/>
    <p:sldId id="304" r:id="rId12"/>
    <p:sldId id="259" r:id="rId13"/>
    <p:sldId id="260" r:id="rId14"/>
    <p:sldId id="261" r:id="rId15"/>
    <p:sldId id="278" r:id="rId16"/>
    <p:sldId id="326" r:id="rId17"/>
    <p:sldId id="306" r:id="rId18"/>
    <p:sldId id="284" r:id="rId19"/>
    <p:sldId id="339" r:id="rId20"/>
    <p:sldId id="340" r:id="rId21"/>
    <p:sldId id="310" r:id="rId22"/>
    <p:sldId id="316" r:id="rId23"/>
    <p:sldId id="317" r:id="rId24"/>
    <p:sldId id="318" r:id="rId25"/>
    <p:sldId id="319" r:id="rId26"/>
    <p:sldId id="334" r:id="rId27"/>
    <p:sldId id="322" r:id="rId28"/>
    <p:sldId id="320" r:id="rId29"/>
    <p:sldId id="327" r:id="rId30"/>
    <p:sldId id="332" r:id="rId31"/>
    <p:sldId id="337" r:id="rId32"/>
    <p:sldId id="328" r:id="rId33"/>
    <p:sldId id="329" r:id="rId34"/>
    <p:sldId id="331" r:id="rId35"/>
    <p:sldId id="33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A4E5B-51C1-49B7-AD4A-68BF0370C6CE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A7C0B-DACE-453D-96F8-780AD058EC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83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7D15-FC5F-446C-817E-9C89D119D82D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2C50C-1677-4555-A266-D42F3EF03408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7B56-0846-4991-9BD2-6CC61F043A47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F4346-F645-40B7-9369-2B0950327F60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FCB23-4015-4F78-93DF-1933BE009169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F503-94F0-4A50-B966-7198C715E630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49B4-72F9-48F3-B540-7ABE0F093FBD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B476-DB00-4872-8EEE-E9FF53F0793A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D95C-FEAF-48B5-8F92-F50127E0FCC3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8F8B-8A10-4E79-AE0B-741ED20C63DE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39ABD-6935-4010-85C6-EF13E91EADF7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FE2BD-22AB-4835-8157-872BAD9EF633}" type="datetime1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«Методы и приёмы формирования смыслового чтения у младших школьников на уроках и на занятиях внеурочной деятельности»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/>
                </a:solidFill>
              </a:rPr>
              <a:t>Татьяна Павловна </a:t>
            </a:r>
            <a:r>
              <a:rPr lang="ru-RU" b="1" dirty="0" err="1" smtClean="0">
                <a:solidFill>
                  <a:schemeClr val="tx2"/>
                </a:solidFill>
              </a:rPr>
              <a:t>Лузик</a:t>
            </a:r>
            <a:r>
              <a:rPr lang="ru-RU" b="1" dirty="0" smtClean="0">
                <a:solidFill>
                  <a:schemeClr val="tx2"/>
                </a:solidFill>
              </a:rPr>
              <a:t>,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/>
                </a:solidFill>
              </a:rPr>
              <a:t>учитель начальных классов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/>
                </a:solidFill>
              </a:rPr>
              <a:t>МБОУ «СОШ № 10 г. Юрги»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1297/00088a8e-3052ccc2/640/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808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i.mycdn.me/image?id=878702425115&amp;t=3&amp;plc=WEB&amp;tkn=*_lJIXqbz7HNYIUodnMmHQL55lM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4177"/>
            <a:ext cx="421196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523"/>
            <a:ext cx="5616624" cy="391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https://i.mycdn.me/image?id=878560912923&amp;t=3&amp;plc=WEB&amp;tkn=*jfcRuRYwR2hGFX4oEopuRmY4KqI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5215203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94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Я\Рабочий стол\смысловое чтение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88640"/>
            <a:ext cx="8712968" cy="640871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Я\Рабочий стол\смысловое чтение\img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</p:spPr>
      </p:pic>
      <p:pic>
        <p:nvPicPr>
          <p:cNvPr id="5123" name="Picture 3" descr="C:\Documents and Settings\Я\Рабочий стол\смысловое чтение\img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</p:spPr>
      </p:pic>
      <p:pic>
        <p:nvPicPr>
          <p:cNvPr id="5124" name="Picture 4" descr="C:\Documents and Settings\Я\Рабочий стол\смысловое чтение\img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Я\Рабочий стол\смысловое чтение\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16632"/>
            <a:ext cx="8640960" cy="662473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900igr.net/up/datas/198327/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2.infourok.ru/uploads/ex/0708/0000f167-8d63ef2c/640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429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2.infourok.ru/uploads/ex/11f7/0007034e-c7cece91/img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13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cdn2.arhivurokov.ru/multiurok/html/2018/09/30/s_5bb0f8f075c76/960393_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27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03cb/00045d12-7c7373a0/640/img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ds02.infourok.ru/uploads/ex/0a8d/0002547c-ef61883e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615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21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4.infourok.ru/uploads/ex/1347/0009759e-b8a58ccf/640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6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Ромашка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692696"/>
            <a:ext cx="8640960" cy="5904656"/>
          </a:xfrm>
        </p:spPr>
        <p:txBody>
          <a:bodyPr>
            <a:normAutofit/>
          </a:bodyPr>
          <a:lstStyle/>
          <a:p>
            <a:pPr algn="just"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 помощью 6 вопросов выйти на понимание содержащейся в тексте информации, на осмысление авторской позиции (в художественных и публицистических текстах). </a:t>
            </a:r>
          </a:p>
          <a:p>
            <a:pPr fontAlgn="base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2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525658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72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вопросов </a:t>
            </a:r>
            <a:r>
              <a:rPr lang="ru-RU" sz="36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Б.Блума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8712968" cy="54726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Объясняющие (интерпретационные) вопросы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Используются для анализа текстовой информации. Начинаются со слова 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"Почему"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выявление причинно-следственных связей.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Практические вопросы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 на применение, на поиск взаимосвязи меду теорией и практикой.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Как бы я поступил на месте героя?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068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вопросов </a:t>
            </a:r>
            <a:r>
              <a:rPr lang="ru-RU" sz="36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Б.Блума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692696"/>
            <a:ext cx="8892480" cy="5904656"/>
          </a:xfrm>
        </p:spPr>
        <p:txBody>
          <a:bodyPr>
            <a:noAutofit/>
          </a:bodyPr>
          <a:lstStyle/>
          <a:p>
            <a:pPr fontAlgn="base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Простые вопросы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Проверяют знание текста. Ответом на них должно быть краткое и точное воспроизведение содержащейся в тексте информации. </a:t>
            </a:r>
          </a:p>
          <a:p>
            <a:pPr fontAlgn="base">
              <a:buNone/>
            </a:pP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звали главного героя? Куда впадает Волга?</a:t>
            </a:r>
          </a:p>
          <a:p>
            <a:pPr fontAlgn="base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Уточняющие вопросы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Выводят на уровень понимания текста. Это провокационные вопросы, требующие ответов "да" - "нет" и проверяющие подлинность текстовой информации. </a:t>
            </a:r>
          </a:p>
          <a:p>
            <a:pPr fontAlgn="base">
              <a:buNone/>
            </a:pP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Правда ли, что... Если я правильно понял, то...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23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964488" cy="6048672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5. Творческие вопросы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fontAlgn="base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Подразумевают синтез полученной информации.</a:t>
            </a:r>
          </a:p>
          <a:p>
            <a:pPr fontAlgn="base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 них всегда есть частица БЫ или будущее время, а формулировка содержит элемент прогноза, фантазии или предположения. </a:t>
            </a:r>
          </a:p>
          <a:p>
            <a:pPr fontAlgn="base">
              <a:buNone/>
            </a:pPr>
            <a:r>
              <a:rPr lang="ru-RU" sz="3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бы произошло, если... Что бы изменилось, если бы у человека было 4 руки? Как, вы думаете, сложилась бы судьба героя, если бы он остался жив?</a:t>
            </a:r>
            <a:endParaRPr lang="ru-RU" sz="3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6. Оценочные вопросы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Направлены на выяснение критериев оценки явлений, событий, фактов.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>
              <a:buNone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вы относитесь к ... ?</a:t>
            </a:r>
          </a:p>
          <a:p>
            <a:pPr fontAlgn="base">
              <a:buNone/>
            </a:pPr>
            <a:r>
              <a:rPr lang="ru-RU" sz="3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Что лучше?    Правильно ли поступил ...?</a:t>
            </a:r>
            <a:endParaRPr lang="ru-RU" sz="3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36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Чтение с остановками и вопросами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(текст делится на смысловые части с остановками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Типы вопросов, стимулирующих развитие мышления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«перевод» и интерпретацию – перевод информации в новые формы и определение связи между событиями, фактами, идеями,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развитие памяти – узнавание и вызов, полученной информации,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развитие оценочных навыков – личностный взгляд на полученную информацию с последующим формированием суждений и мнений,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аналитическую деятельность,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применение – использование информации как средства для решения проблем в сюжетном контексте или вне его.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123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78200" cy="10081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Приём «Толстые и тонкие вопросы»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43528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Тонкие вопросы: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Кто…?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Что…?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Когда…?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Может…?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Будет…?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 ли Вы…?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832"/>
            <a:ext cx="417646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2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4176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Приём «Толстые и тонкие вопросы»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424936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Толстые вопросы: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несколько объяснений, почему...?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Вы считаете…?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чём различие…?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Предположите, что будет, если…?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Что, если…?</a:t>
            </a:r>
          </a:p>
          <a:p>
            <a:pPr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Толстые вопросы требуют неоднозначных ответов.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76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 и самоконтроль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theslide.ru/img/thumbs/bf0492da23012f9e246cfafcc01080a6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38" y="1297969"/>
            <a:ext cx="878497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35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lit-tvorchestvo.ru/wp-content/uploads/2014/11/1-20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73"/>
            <a:ext cx="9144000" cy="684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4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Смысловое чтение - это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¡Ð¼ÑÑÐ»Ð¾Ð²Ð¾Ðµ ÑÑÐµÐ½Ð¸Ðµ - Ð²Ð¸Ð´ ÑÑÐµÐ½Ð¸Ñ, ÐºÐ¾ÑÐ¾ÑÐ¾Ðµ Ð½Ð°ÑÐµÐ»ÐµÐ½Ð¾ Ð½Ð° Ð¿Ð¾Ð½Ð¸Ð¼Ð°Ð½Ð¸Ðµ ÑÐ¸ÑÐ°ÑÑÐ¸Ð¼ ÑÐ¾Ð´ÐµÑÐ¶Ð°Ð½Ð¸Ñ ÑÐµÐºÑÑÐ° Ð¦ÐµÐ»Ñ:1. ÐÐ°ÐºÑÐ¸Ð¼Ð°Ð»ÑÐ½Ð¾ ÑÐ¾ÑÐ½Ð¾Ðµ Ð¸ Ð¿Ð¾Ð»Ð½Ð¾Ðµ Ð¿Ð¾Ð½Ð¸Ð¼Ð°Ð½Ð¸Ðµ ÑÐ¾Ð´ÐµÑÐ¶Ð°Ð½Ð¸Ñ ÑÐµÐºÑÑÐ°, Ð²ÑÐµÑ Ð´ÐµÑÐ°Ð»ÐµÐ¹ Ð¸ Ð¿ÑÐ°ÐºÑÐ¸ÑÐµÑÐºÐ¾Ð³Ð¾ Ð¾ÑÐ¼ÑÑÐ»ÐµÐ½Ð¸Ñ Ð¸Ð·Ð²Ð»ÐµÑÐµÐ½Ð½Ð¾Ð¹ Ð¸Ð½ÑÐ¾ÑÐ¼Ð°ÑÐ¸Ð¸. 2.ÐÐ°ÑÑÐ¸ÑÑ ÑÐ¾Ð²ÑÐµÐ¼ÐµÐ½Ð½ÑÑ ÑÐºÐ¾Ð»ÑÐ½Ð¸ÐºÐ¾Ð² Ð²Ð´ÑÐ¼ÑÐ¸Ð²Ð¾ ÑÐ¸ÑÐ°ÑÑ, Ð¸Ð·Ð²Ð»ÐµÐºÐ°ÑÑ Ð¸Ð· Ð¿ÑÐ¾ÑÐ¸ÑÐ°Ð½Ð½Ð¾Ð³Ð¾ Ð½ÑÐ¶Ð½ÑÑ Ð¸Ð½ÑÐ¾ÑÐ¼Ð°ÑÐ¸Ñ, ÑÐ¾Ð¾ÑÐ½Ð¾ÑÐ¸ÑÑ ÐµÐµ Ñ Ð¸Ð¼ÐµÑÑÐ¸Ð¼Ð¸ÑÑ Ð·Ð½Ð°Ð½Ð¸ÑÐ¼Ð¸, Ð¸Ð½ÑÐµÑÐ¿ÑÐµÑÐ¸ÑÐ¾Ð²Ð°ÑÑ Ð¸ Ð¾ÑÐµÐ½Ð¸Ð²Ð°ÑÑ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726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смысловое чтение\img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507"/>
            <a:ext cx="864096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02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учение элементам динамического осознанного чтения в начальной школе&#10;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342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3.infourok.ru/uploads/ex/0e9f/00027f9e-66822ad7/640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62" y="0"/>
            <a:ext cx="9129437" cy="692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486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cf.ppt-online.org/files/slide/q/qModazx8RWusJOc0mQ5Vg1PHEnYb3DNB7TKerk/slide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01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rhivurokov.ru/multiurok/html/2017/02/23/s_58af1546ac1cc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772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4016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Бэкон: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(английский философ)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делает человека знающим,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еседа – находчивым,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привычка записывать – точным».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01008"/>
            <a:ext cx="3672408" cy="303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24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rhivurokov.ru/kopilka/uploads/user_file_55faf75b737c1/img_user_file_55faf75b737c1_1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571528"/>
            <a:ext cx="903649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3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2.infourok.ru/uploads/ex/0a8d/0002547c-ef61883e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5" y="48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98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Я\Рабочий стол\смысловое чтение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963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detbibalzamai.3dn.ru/_ph/12/917554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54" y="0"/>
            <a:ext cx="91698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391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ochprimorskay.ucoz.ru/rotfus/bib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1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rhivurokov.ru/kopilka/uploads/user_file_54736661159de/img_user_file_54736661159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" y="0"/>
            <a:ext cx="9142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499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371</Words>
  <Application>Microsoft Office PowerPoint</Application>
  <PresentationFormat>Экран (4:3)</PresentationFormat>
  <Paragraphs>97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</vt:lpstr>
      <vt:lpstr>Слайд 2</vt:lpstr>
      <vt:lpstr>Смысловое чтение - это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Ромашка Блума</vt:lpstr>
      <vt:lpstr>Классификация вопросов Б.Блума:</vt:lpstr>
      <vt:lpstr>Классификация вопросов Б.Блума:</vt:lpstr>
      <vt:lpstr>   Классификация вопросов Б.Блума:</vt:lpstr>
      <vt:lpstr>     Чтение с остановками и вопросами Блума</vt:lpstr>
      <vt:lpstr>Приём «Толстые и тонкие вопросы» </vt:lpstr>
      <vt:lpstr>Приём «Толстые и тонкие вопросы»  </vt:lpstr>
      <vt:lpstr>Самооценка и самоконтроль</vt:lpstr>
      <vt:lpstr>Слайд 29</vt:lpstr>
      <vt:lpstr>Слайд 30</vt:lpstr>
      <vt:lpstr>Слайд 31</vt:lpstr>
      <vt:lpstr>Слайд 32</vt:lpstr>
      <vt:lpstr>Слайд 33</vt:lpstr>
      <vt:lpstr>Слайд 34</vt:lpstr>
      <vt:lpstr>Фрэнсис Бэкон: (английский философ)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30</cp:revision>
  <dcterms:modified xsi:type="dcterms:W3CDTF">2019-04-04T06:42:51Z</dcterms:modified>
</cp:coreProperties>
</file>